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9" r:id="rId4"/>
    <p:sldId id="270" r:id="rId5"/>
    <p:sldId id="261" r:id="rId6"/>
    <p:sldId id="262" r:id="rId7"/>
    <p:sldId id="271" r:id="rId8"/>
    <p:sldId id="272" r:id="rId9"/>
    <p:sldId id="265" r:id="rId10"/>
    <p:sldId id="266" r:id="rId11"/>
    <p:sldId id="267" r:id="rId12"/>
    <p:sldId id="268" r:id="rId13"/>
    <p:sldId id="2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90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35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462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71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843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93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0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93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161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22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905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34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0E71A-9190-4CD5-B840-1DFD280AD6F6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B73F6-1EB9-4DF9-A201-017000F162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25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8941" y="161366"/>
            <a:ext cx="1828800" cy="9547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67435" y="2043952"/>
            <a:ext cx="9399494" cy="12102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№04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строительного производства 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44705" y="3688975"/>
            <a:ext cx="10246659" cy="26311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</a:t>
            </a:r>
          </a:p>
          <a:p>
            <a:pPr marL="342900" indent="-342900"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</a:rPr>
              <a:t>СН РК 1.03-00-2011 </a:t>
            </a:r>
            <a:r>
              <a:rPr lang="ru-RU" sz="2000" b="1" dirty="0">
                <a:solidFill>
                  <a:srgbClr val="C00000"/>
                </a:solidFill>
              </a:rPr>
              <a:t>С</a:t>
            </a:r>
            <a:r>
              <a:rPr lang="ru-RU" sz="2000" b="1" dirty="0" smtClean="0">
                <a:solidFill>
                  <a:srgbClr val="C00000"/>
                </a:solidFill>
              </a:rPr>
              <a:t>троительное производство. Организация строительства предприятий, зданий и сооружений</a:t>
            </a:r>
          </a:p>
          <a:p>
            <a:pPr marL="342900" indent="-342900">
              <a:buAutoNum type="arabicPeriod"/>
            </a:pP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Дикман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Л.Г. - Организация строительного производства (2006)</a:t>
            </a:r>
          </a:p>
        </p:txBody>
      </p:sp>
    </p:spTree>
    <p:extLst>
      <p:ext uri="{BB962C8B-B14F-4D97-AF65-F5344CB8AC3E}">
        <p14:creationId xmlns:p14="http://schemas.microsoft.com/office/powerpoint/2010/main" val="300301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Роль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значение подготовки строительного производства.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Единая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подготовки строительного производства.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организационно-техническая подготовка.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Подготовка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строительству объекта.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Подготовка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производству строительно-монтажных работ.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Планово-экономические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301876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" y="0"/>
            <a:ext cx="12191999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1.РОЛЬ И ЗНАЧЕНИЕ ПОДГОТОВКИ СТРОИТЕЛЬНОГО ПРОИЗВОДСТВА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228600" algn="ctr">
              <a:spcAft>
                <a:spcPts val="0"/>
              </a:spcAft>
            </a:pP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Современное строительное производство, особенно при возведении крупных промышленных предприятий и их частей или градостроительных комплексов требует огромных финансовых затрат, людских, материально-технических и финансовых ресурсов, а также значительного времени для своего осуществления.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условиях возрастающей сложности и углубления специализации строительства, непрерывного совершенствования технологии, средств механизации, методов организации и управления, особое значение приобретает своевременная и качественная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подготовка строительного производства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ПСП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строительстве промышленных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предприятий,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сооружений, жилых домов и объектов культурно-бытового назначения, часто участвуют десятки общестроительных и специализированных организаций и тысячи рабочих. Это вызывает необходимость составления хорошо продуманного и взаимоувязанного плана их совместной деятельности.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ПСП, охватывая широкий круг вопросов, зависит от многих факторов: 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номенклатуры, сложности и объема строительства, принадлежности зданий и сооружений к той или иной отрасли материального производства, мощности строительных организаций и производственных предприятий, уровня специализации и кооперации строительных организаций и других показателей.</a:t>
            </a:r>
            <a:endParaRPr lang="ru-RU" sz="2000" b="1" i="1" dirty="0" smtClean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Подготовка строительного производства в общем объеме строительства любого объекта составляет примерно 14-17% сметной стоимости, 16-19% общей трудоемкости, 14-20% продолжительности строительства зданий и сооружений.</a:t>
            </a:r>
            <a:endParaRPr lang="ru-RU" sz="20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9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96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 ПСП понимается комплекс взаимосвязанных организационных, технических, планово-экономических и финансовых документов и мероприятий, своевременно разрабатываемых и внедряемых в строительство с целью обеспечения выполнения запланированных строительных программ с наибольшей экономической эффективностью.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Главная задача ПСП строительной организации заключается в планомерном развертывании и осуществлении строительно-монтажных и других видов работ, обеспечивающих ввод в эксплуатацию объектов и промышленных предприятий в установленные сроки с высокими технико-экономическими показателями и качеством работ.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Опыт строительства крупных промышленных и жилищно-гражданских комплексов показывает, что правильно организовать строительное производство возможно при наличии проектно-сметной и организационно технической документации и при условии своевременной комплексной и качественной ПСП и выполнении их в установленные сроки.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Организацию строительного производства разбивают на два основных периода: период подготовки к строительству и период основных работ, отличающихся специфическими методами, взаимоотношения участников строительства и документацией. 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84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4470" y="1"/>
            <a:ext cx="1188720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подготовки к строительству объекта: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</a:t>
            </a: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астройщик (заказчик) определяет исполнителя работ;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</a:t>
            </a: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ривлекаемый исполнитель работ должен иметь лицензии на осуществление тех видов строительной деятельности, которые подлежат лицензированию в соответствии с действующим законодательством;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</a:t>
            </a: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астройщик (заказчик) передает исполнителю работ проектную документацию.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случаях когда в составе проектной документации не разрабатывается проект организации строительства, застройщик (заказчик) совместно с проектировщиком и исполнителем работ (подрядчиком) условиями договора (распорядительной документацией) определяют порядок приемки законченного строительством объекта, а также перечень контрольных процедур оценки соответствия, выполняемых в процессе строительства по завершении определенных его этапов.</a:t>
            </a:r>
          </a:p>
          <a:p>
            <a:pPr algn="just"/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Застройщик (заказчик) должен подготовить для строительства территорию строительной площадки, обеспечив своевременное начало работы, в том числе передать в пользование исполнителю работ необходимые для осуществления работ здания и сооружения, обеспечить переселение лиц и организаций, размещенных в подлежащих сносу зданиях, обеспечить подводку инженерных сетей, транспортирование грузов.</a:t>
            </a:r>
          </a:p>
          <a:p>
            <a:pPr algn="just"/>
            <a:endParaRPr lang="ru-RU" sz="1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Исполнитель работ (подрядчик) в соответствии с действующим законодательством выполняет входной контроль переданной ему для исполнения документации, передает застройщику (заказчику) перечень выявленных в ней недостатков, проверяет их устранение.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выполнения входного контроля проектной документации устанавливается в договоре.</a:t>
            </a:r>
          </a:p>
        </p:txBody>
      </p:sp>
    </p:spTree>
    <p:extLst>
      <p:ext uri="{BB962C8B-B14F-4D97-AF65-F5344CB8AC3E}">
        <p14:creationId xmlns:p14="http://schemas.microsoft.com/office/powerpoint/2010/main" val="1531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19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получении проектной документации исполнителю работ следует проверить наличие в применяемой им организационно-технологической документации документированных процедур на все виды производственного контроля качества, проверить их полноту и, при необходимости, откорректировать их, а также разработать недостающие.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Исполнителю работ, при необходимости, следует выполнить обучение персонала, а также заключить с аккредитованными лабораториями договоры на выполнение тех видов испытаний, которые исполнитель работ не может выполнить собственными силами.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Мероприятия по закрытию улиц, ограничению движения транспорта, изменению движения общественного транспорта, предусмотренные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стройгенпланом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согласованные при его разработке, перед началом работ окончательно согласовываются с Государственной инспекцией безопасности дорожного движения органов внутренних дел и учреждениями транспорта и связи органа местного самоуправления.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исчезновения необходимости в ограничениях указанные органы должны быть поставлены в известность.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Участники строительства своими распорядительными документами (приказами) назначают персонально ответственных за объект должностных лиц.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Застройщик (заказчик) заблаговременно, но не позднее чем за 7 рабочих дней до начала работ на строительной площадке направляет в соответствующий орган </a:t>
            </a:r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госархстройнадзора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извещение о начале строительных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начала производства СМР на стройплощадке необходимо выполнить работы по организационно-технической подготовке.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91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030636" cy="6871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2.ЕДИНАЯ СИСТЕМА ПОДГОТОВКИ СТРОИТЕЛЬНОГО ПРОИЗВОДСТВА.</a:t>
            </a:r>
          </a:p>
          <a:p>
            <a:pPr indent="450215" algn="ctr">
              <a:spcAft>
                <a:spcPts val="0"/>
              </a:spcAft>
            </a:pPr>
            <a:endParaRPr lang="ru-RU" sz="105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 основе изучения и обобщения передового опыта организации ПСП ЦНИИОМТП при участии ряда научно-исследовательских институтов разработал «Руководство по единой системе подготовки строительного производства».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 единой системой подготовки строительного производства (ЕСПСП) понимается комплекс взаимоувязанных подготовительных мероприятий организационного, технического, технологического характера, обеспечивающих возможность развертывания и осуществления строительства объектов для своевременного ввода их в эксплуатацию.</a:t>
            </a:r>
            <a:endParaRPr lang="ru-RU" sz="105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Главная задача ЕСПСП состоит в том, чтобы через комплекс государственных и отраслевых стандартов обеспечить обязательное выполнение необходимых мероприятий по ПСП для всех организаций.</a:t>
            </a:r>
            <a:endParaRPr lang="ru-RU" sz="105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ЕСПСП предназначена для обеспечения целенаправленной деятельности заказчика и всех участников проектирования и строительства, сбалансирования имеющихся и требуемых трудовых и материально-технических ресурсов на запланированный объем СМР; выбора рациональной организации и технологии производства СМР.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 и целевая направленность ЕСПСП выдвигают следующие основные принципы, которые необходимо учитывать при ее создании: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Межведомственный характер ПСП, единство применяемых методов, средств и терминологии;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Упорядочение и унификация организационно-технологических решений и документооборота;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Широкое использование экономико-математических методов и средств вычислительной техники;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Обязательность мероприятий ПСП для исполнения.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ЕСПСП включает следующие этапы: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Общую организационно-техническую подготовку;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Подготовку к строительству объекта;</a:t>
            </a:r>
            <a:endParaRPr lang="ru-RU" sz="105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Подготовку к производству строительно-монтажных работ.</a:t>
            </a:r>
            <a:endParaRPr lang="ru-RU" sz="105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26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76" y="186263"/>
            <a:ext cx="11981330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ОБЩАЯ ОРГАНИЗАЦИОННО-ТЕХНИЧЕСКАЯ ПОДГОТОВКА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spcAft>
                <a:spcPts val="0"/>
              </a:spcAft>
            </a:pP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СНиП РК 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1.03-06-2002 «Строительное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производство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строительства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предприятий, зданий и сооружений»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организационно-техническая подготовка должна включать: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стройки проектно-сметной документацией;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Отвод в натуре площадки (трассы) для строительства;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Оформление  финансирования строительства;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Заключение договоров подряда (контракта) и субподряда на строительство;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Оформление разрешений и допусков на производство работ;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 вопросов о переселении лиц и организаций, размещенных в подлежащих сносу зданиях;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строительства подъездными путями, электро-, водо- и теплоснабжение, системой связи и помещениями бытового обслуживания кадров строителей;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Организацию поставки на строительство оборудования, конструкций, материалов и готовых изделий.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 общей организационно-технической подготовки выполняют заказчики и проектные организации и частично генподрядные  и субподрядные строительные организации.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22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1999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4.ПОДГОТОВКА К СТРОИТЕЛЬСТВУ ОБЪЕКТА.</a:t>
            </a:r>
          </a:p>
          <a:p>
            <a:pPr indent="450215" algn="ctr">
              <a:spcAft>
                <a:spcPts val="0"/>
              </a:spcAft>
            </a:pP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 СНиП подготовка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 строительству каждого объекта должна предусматривать изучение инженерно-техническим персоналом проектно-сметной документации (включая документацию по результатам, технического обследования конструкции при реконструкции действующего предприятия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детальное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ознакомление с условиями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разработку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ППР на вне- и внутриплощадочные подготовительные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работы;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возведение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зданий и сооружений и их частей, а также выполнение самих работ подготовительного периода с учетом природоохранных требований по безопасности труда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Внеплощадочные подготовительные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работы включают строительство подъездных путей и причалов, линий электропередач с трансформаторными подстанциями, сетей водоснабжения с водозаборными сооружениями, жилых поселков для строителей, необходимых сооружений по развитию производственной базы строительной организации, а также сооружений и устройств для управления строительством.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9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7918" y="0"/>
            <a:ext cx="119409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Внутриплощадочные подготовительные работы предусматривают: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заказчиком опорной геодезической сети- красные линии, реперы, главные оси здания, опорная строительная сетка;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Сдачу-приемку геодезической разбивочной основы для строительства и геодезические разбивочные работы для прокладки инженерных сетей, дорог и возведения зданий и сооружений;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Освобождение строительной площадки для производства СМР (расчистка территорий, снос строений и т.д.);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Планировку территории, искусственное понижение (в необходимых случаях) уровня грунтовых вод, перекладку существующих и прокладку новых инженерных сетей;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Устройство постоянных и временных дорог, инвентарных временных ограждений строительной площадки с организацией в необходимых случаях контрольно-пропускного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режима;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мобильных (инвентарных) зданий и сооружений производственного, складского, вспомогательного, бытового и общественного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складских площадок и помещений для материалов, конструкций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для оперативно-диспетчерского управления производством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7415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площадки противопожарным водоснабжением и инвентарем, освещением и средствами сигнализации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0"/>
              </a:spcAft>
              <a:tabLst>
                <a:tab pos="907415" algn="l"/>
              </a:tabLs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период должны быть также возведены постоянные здания и сооружения, используемые для этих целей существующие.</a:t>
            </a:r>
          </a:p>
          <a:p>
            <a:pPr lvl="0" algn="just">
              <a:spcAft>
                <a:spcPts val="0"/>
              </a:spcAft>
              <a:tabLst>
                <a:tab pos="907415" algn="l"/>
              </a:tabLs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08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4129" y="0"/>
            <a:ext cx="11994777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ПОДГОТОВКА К ПРОИЗВОДСТВУ СТРОИТЕЛЬНО-МОНТАЖНЫХ РАБОТ.</a:t>
            </a:r>
          </a:p>
          <a:p>
            <a:pPr indent="450215" algn="ctr"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подготовке к производству СМР должно быть выполнено следующее: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525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Разработаны ППР на отдельные виды работ;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525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Переданы и приняты закрепленные на местности знаки геодезической разбивки по частям зданий и сооружений;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525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Разработаны и осуществлены мероприятия по организации труда и обеспечению строительных бригад картами трудовых процессов;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525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Организовано инструментальное хозяйство для обеспечения бригад необходимыми средствами малой механизации, инструментом, средствами измерений и контроля, средствами подмащивания, ограждениями и монтажной оснасткой в составе и количестве, предусмотренными нормокомплектами;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525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Оборудованы площадки и стенды укрупнительной и конвейерной сборки конструкций;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525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 необходимый запас строительных конструкций, материалов и изделий;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9525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Поставлены или перебазированы на рабочее место строительные машины и передвижные (мобильные) механизированные установки.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23900"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11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6.ПЛАНОВО-ЭКОНОМИЧЕСКИЕ МЕРОПРИЯТИЯ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Планово-экономические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выполняемые при подготовке строительного производства, включают: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подготовку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перспективного и текущего планов подрядных работ СМО с анализом намечаемых заказчиком объемов и структуры работ с точки зрения их соответствия производственной мощности строительных подразделений с учетом возможностей ввода объектов в действие в установленные сроки;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о необходимости создания, передислокации или наращивания производственных мощностей СМО;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заключение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заказчиками генеральных и годовых подрядных договоров на строительство;</a:t>
            </a:r>
          </a:p>
          <a:p>
            <a:pPr marL="342900" lvl="0" indent="-342900" algn="just">
              <a:buFontTx/>
              <a:buChar char="-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государственным заказчиком и утверждение внутрипостроечных титульных списков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buFontTx/>
              <a:buChar char="-"/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Программное обеспечение подготовки строительного производства.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Имеющиеся программные пакеты позволяют полностью компьютеризировать решение основных задач подготовки производства: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одготовка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обработка ПСД;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расчет финансовой программы СМО;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календарных планов или сетевых графиков производства СМР;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оперативных недельно-суточных (декадных) графиков СМР;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-расчет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и разработка графиков поставки материалов, деталей, конструкций и оборудования;</a:t>
            </a:r>
          </a:p>
          <a:p>
            <a:pPr lvl="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графиков движения рабочей силы по строительству в целом и отдельным подрядчикам.</a:t>
            </a:r>
          </a:p>
        </p:txBody>
      </p:sp>
    </p:spTree>
    <p:extLst>
      <p:ext uri="{BB962C8B-B14F-4D97-AF65-F5344CB8AC3E}">
        <p14:creationId xmlns:p14="http://schemas.microsoft.com/office/powerpoint/2010/main" val="401798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8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899</Words>
  <Application>Microsoft Office PowerPoint</Application>
  <PresentationFormat>Широкоэкранный</PresentationFormat>
  <Paragraphs>113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7</cp:revision>
  <dcterms:created xsi:type="dcterms:W3CDTF">2022-09-14T09:47:20Z</dcterms:created>
  <dcterms:modified xsi:type="dcterms:W3CDTF">2022-09-14T12:02:11Z</dcterms:modified>
</cp:coreProperties>
</file>